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67" r:id="rId4"/>
    <p:sldId id="268" r:id="rId5"/>
    <p:sldId id="269" r:id="rId6"/>
    <p:sldId id="258" r:id="rId7"/>
    <p:sldId id="270" r:id="rId8"/>
    <p:sldId id="271" r:id="rId9"/>
    <p:sldId id="272" r:id="rId10"/>
    <p:sldId id="262" r:id="rId11"/>
    <p:sldId id="263" r:id="rId12"/>
    <p:sldId id="273" r:id="rId13"/>
    <p:sldId id="25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1656" y="-2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858000"/>
          </a:xfrm>
        </p:spPr>
        <p:txBody>
          <a:bodyPr>
            <a:normAutofit/>
          </a:bodyPr>
          <a:lstStyle/>
          <a:p>
            <a:endParaRPr lang="en-US" sz="4800" b="1" dirty="0" smtClean="0">
              <a:solidFill>
                <a:srgbClr val="C00000"/>
              </a:solidFill>
              <a:latin typeface="Algerian" pitchFamily="82" charset="0"/>
            </a:endParaRPr>
          </a:p>
        </p:txBody>
      </p:sp>
      <p:sp>
        <p:nvSpPr>
          <p:cNvPr id="3" name="TextBox 2"/>
          <p:cNvSpPr txBox="1"/>
          <p:nvPr/>
        </p:nvSpPr>
        <p:spPr>
          <a:xfrm>
            <a:off x="5486400" y="5943600"/>
            <a:ext cx="3657600" cy="584775"/>
          </a:xfrm>
          <a:prstGeom prst="rect">
            <a:avLst/>
          </a:prstGeom>
          <a:noFill/>
        </p:spPr>
        <p:txBody>
          <a:bodyPr wrap="square" rtlCol="0">
            <a:spAutoFit/>
          </a:bodyPr>
          <a:lstStyle/>
          <a:p>
            <a:r>
              <a:rPr lang="en-US" sz="3200" b="1" dirty="0" smtClean="0">
                <a:solidFill>
                  <a:srgbClr val="002060"/>
                </a:solidFill>
                <a:latin typeface="Bradley Hand ITC" pitchFamily="66" charset="0"/>
              </a:rPr>
              <a:t>Dr. </a:t>
            </a:r>
            <a:r>
              <a:rPr lang="en-US" sz="3200" b="1" dirty="0" err="1" smtClean="0">
                <a:solidFill>
                  <a:srgbClr val="002060"/>
                </a:solidFill>
                <a:latin typeface="Bradley Hand ITC" pitchFamily="66" charset="0"/>
              </a:rPr>
              <a:t>Jahid</a:t>
            </a:r>
            <a:r>
              <a:rPr lang="en-US" sz="3200" b="1" dirty="0" smtClean="0">
                <a:solidFill>
                  <a:srgbClr val="002060"/>
                </a:solidFill>
                <a:latin typeface="Bradley Hand ITC" pitchFamily="66" charset="0"/>
              </a:rPr>
              <a:t> Ali </a:t>
            </a:r>
            <a:r>
              <a:rPr lang="en-US" sz="3200" b="1" dirty="0" err="1" smtClean="0">
                <a:solidFill>
                  <a:srgbClr val="002060"/>
                </a:solidFill>
                <a:latin typeface="Bradley Hand ITC" pitchFamily="66" charset="0"/>
              </a:rPr>
              <a:t>Malik</a:t>
            </a:r>
            <a:endParaRPr lang="en-US" sz="3200" b="1" dirty="0">
              <a:solidFill>
                <a:srgbClr val="002060"/>
              </a:solidFill>
              <a:latin typeface="Bradley Hand ITC" pitchFamily="66" charset="0"/>
            </a:endParaRPr>
          </a:p>
        </p:txBody>
      </p:sp>
      <p:pic>
        <p:nvPicPr>
          <p:cNvPr id="1026" name="Picture 2" descr="C:\Users\HP\Downloads\adiantum-pedatum-ha-ahaines-c-696x474.jpg"/>
          <p:cNvPicPr>
            <a:picLocks noChangeAspect="1" noChangeArrowheads="1"/>
          </p:cNvPicPr>
          <p:nvPr/>
        </p:nvPicPr>
        <p:blipFill>
          <a:blip r:embed="rId2"/>
          <a:srcRect/>
          <a:stretch>
            <a:fillRect/>
          </a:stretch>
        </p:blipFill>
        <p:spPr bwMode="auto">
          <a:xfrm>
            <a:off x="1295400" y="1066800"/>
            <a:ext cx="6705600" cy="4565729"/>
          </a:xfrm>
          <a:prstGeom prst="rect">
            <a:avLst/>
          </a:prstGeom>
          <a:noFill/>
        </p:spPr>
      </p:pic>
      <p:sp>
        <p:nvSpPr>
          <p:cNvPr id="5" name="TextBox 4"/>
          <p:cNvSpPr txBox="1"/>
          <p:nvPr/>
        </p:nvSpPr>
        <p:spPr>
          <a:xfrm>
            <a:off x="0" y="457200"/>
            <a:ext cx="9144000" cy="646331"/>
          </a:xfrm>
          <a:prstGeom prst="rect">
            <a:avLst/>
          </a:prstGeom>
          <a:noFill/>
        </p:spPr>
        <p:txBody>
          <a:bodyPr wrap="square" rtlCol="0">
            <a:spAutoFit/>
          </a:bodyPr>
          <a:lstStyle/>
          <a:p>
            <a:pPr algn="ctr"/>
            <a:r>
              <a:rPr lang="en-US" sz="3600" dirty="0" err="1" smtClean="0">
                <a:latin typeface="Algerian" pitchFamily="82" charset="0"/>
              </a:rPr>
              <a:t>Adiantum</a:t>
            </a:r>
            <a:r>
              <a:rPr lang="en-US" sz="3600" dirty="0" smtClean="0">
                <a:latin typeface="Algerian" pitchFamily="82" charset="0"/>
              </a:rPr>
              <a:t>: Reproduction</a:t>
            </a:r>
            <a:endParaRPr lang="en-US" sz="3600" dirty="0">
              <a:latin typeface="Algerian" pitchFamily="8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186309"/>
          </a:xfrm>
          <a:prstGeom prst="rect">
            <a:avLst/>
          </a:prstGeom>
        </p:spPr>
        <p:txBody>
          <a:bodyPr wrap="square">
            <a:spAutoFit/>
          </a:bodyPr>
          <a:lstStyle/>
          <a:p>
            <a:r>
              <a:rPr lang="en-US" sz="4400" b="1" dirty="0" smtClean="0"/>
              <a:t>Reproduction</a:t>
            </a:r>
          </a:p>
          <a:p>
            <a:r>
              <a:rPr lang="en-US" sz="4400" dirty="0" smtClean="0">
                <a:solidFill>
                  <a:srgbClr val="FF0000"/>
                </a:solidFill>
              </a:rPr>
              <a:t>Vegetative </a:t>
            </a:r>
            <a:r>
              <a:rPr lang="en-US" sz="4400" dirty="0" smtClean="0">
                <a:solidFill>
                  <a:srgbClr val="FF0000"/>
                </a:solidFill>
              </a:rPr>
              <a:t>propagation is brought about by buds produced at the leaf tips. The buds enter the ground when the leaf bends and touches the soil. There they develop into a new individual. This, in turn may repeat the process leading to the walking Habit. Walking habit is seen in </a:t>
            </a:r>
            <a:r>
              <a:rPr lang="en-US" sz="4400" i="1" dirty="0" smtClean="0">
                <a:solidFill>
                  <a:srgbClr val="FF0000"/>
                </a:solidFill>
              </a:rPr>
              <a:t>A. </a:t>
            </a:r>
            <a:r>
              <a:rPr lang="en-US" sz="4400" i="1" dirty="0" err="1" smtClean="0">
                <a:solidFill>
                  <a:srgbClr val="FF0000"/>
                </a:solidFill>
              </a:rPr>
              <a:t>caudatum</a:t>
            </a:r>
            <a:r>
              <a:rPr lang="en-US" sz="4400" dirty="0" smtClean="0">
                <a:solidFill>
                  <a:srgbClr val="FF0000"/>
                </a:solidFill>
              </a:rPr>
              <a:t>.</a:t>
            </a:r>
            <a:endParaRPr lang="en-US" sz="44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63417"/>
          </a:xfrm>
          <a:prstGeom prst="rect">
            <a:avLst/>
          </a:prstGeom>
        </p:spPr>
        <p:txBody>
          <a:bodyPr wrap="square">
            <a:spAutoFit/>
          </a:bodyPr>
          <a:lstStyle/>
          <a:p>
            <a:r>
              <a:rPr lang="en-US" sz="4400" b="1" dirty="0" smtClean="0"/>
              <a:t>Reproduction by Spores</a:t>
            </a:r>
          </a:p>
          <a:p>
            <a:r>
              <a:rPr lang="en-US" sz="4400" dirty="0" smtClean="0">
                <a:solidFill>
                  <a:srgbClr val="FF0000"/>
                </a:solidFill>
              </a:rPr>
              <a:t>Spores are produced in the sporangia.</a:t>
            </a:r>
          </a:p>
          <a:p>
            <a:r>
              <a:rPr lang="en-US" sz="4400" dirty="0" smtClean="0">
                <a:solidFill>
                  <a:srgbClr val="FF0000"/>
                </a:solidFill>
              </a:rPr>
              <a:t>All the species are </a:t>
            </a:r>
            <a:r>
              <a:rPr lang="en-US" sz="4400" dirty="0" err="1" smtClean="0">
                <a:solidFill>
                  <a:srgbClr val="FF0000"/>
                </a:solidFill>
              </a:rPr>
              <a:t>homosporous</a:t>
            </a:r>
            <a:endParaRPr lang="en-US" sz="4400" dirty="0" smtClean="0">
              <a:solidFill>
                <a:srgbClr val="FF0000"/>
              </a:solidFill>
            </a:endParaRPr>
          </a:p>
          <a:p>
            <a:r>
              <a:rPr lang="en-US" sz="4400" dirty="0" smtClean="0">
                <a:solidFill>
                  <a:srgbClr val="FF0000"/>
                </a:solidFill>
              </a:rPr>
              <a:t>The sporangia are borne in groups , called </a:t>
            </a:r>
            <a:r>
              <a:rPr lang="en-US" sz="4400" dirty="0" err="1" smtClean="0">
                <a:solidFill>
                  <a:srgbClr val="FF0000"/>
                </a:solidFill>
              </a:rPr>
              <a:t>sori</a:t>
            </a:r>
            <a:r>
              <a:rPr lang="en-US" sz="4400" dirty="0" smtClean="0">
                <a:solidFill>
                  <a:srgbClr val="FF0000"/>
                </a:solidFill>
              </a:rPr>
              <a:t>.</a:t>
            </a:r>
          </a:p>
          <a:p>
            <a:r>
              <a:rPr lang="en-US" sz="4400" dirty="0" err="1" smtClean="0">
                <a:solidFill>
                  <a:srgbClr val="FF0000"/>
                </a:solidFill>
              </a:rPr>
              <a:t>Sori</a:t>
            </a:r>
            <a:r>
              <a:rPr lang="en-US" sz="4400" dirty="0" smtClean="0">
                <a:solidFill>
                  <a:srgbClr val="FF0000"/>
                </a:solidFill>
              </a:rPr>
              <a:t> are borne at the distal end of </a:t>
            </a:r>
            <a:r>
              <a:rPr lang="en-US" sz="4400" dirty="0" err="1" smtClean="0">
                <a:solidFill>
                  <a:srgbClr val="FF0000"/>
                </a:solidFill>
              </a:rPr>
              <a:t>pinnae</a:t>
            </a:r>
            <a:r>
              <a:rPr lang="en-US" sz="4400" dirty="0" smtClean="0">
                <a:solidFill>
                  <a:srgbClr val="FF0000"/>
                </a:solidFill>
              </a:rPr>
              <a:t>.</a:t>
            </a:r>
          </a:p>
          <a:p>
            <a:r>
              <a:rPr lang="en-US" sz="4400" dirty="0" smtClean="0">
                <a:solidFill>
                  <a:srgbClr val="FF0000"/>
                </a:solidFill>
              </a:rPr>
              <a:t>The margin of </a:t>
            </a:r>
            <a:r>
              <a:rPr lang="en-US" sz="4400" dirty="0" err="1" smtClean="0">
                <a:solidFill>
                  <a:srgbClr val="FF0000"/>
                </a:solidFill>
              </a:rPr>
              <a:t>pinnule</a:t>
            </a:r>
            <a:r>
              <a:rPr lang="en-US" sz="4400" dirty="0" smtClean="0">
                <a:solidFill>
                  <a:srgbClr val="FF0000"/>
                </a:solidFill>
              </a:rPr>
              <a:t> blade is folded towards the lower side to form </a:t>
            </a:r>
            <a:r>
              <a:rPr lang="en-US" sz="4400" b="1" dirty="0" smtClean="0">
                <a:solidFill>
                  <a:srgbClr val="FF0000"/>
                </a:solidFill>
              </a:rPr>
              <a:t>false </a:t>
            </a:r>
            <a:r>
              <a:rPr lang="en-US" sz="4400" b="1" dirty="0" err="1" smtClean="0">
                <a:solidFill>
                  <a:srgbClr val="FF0000"/>
                </a:solidFill>
              </a:rPr>
              <a:t>indusium</a:t>
            </a:r>
            <a:endParaRPr lang="en-US" sz="4400" b="1"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446550"/>
          </a:xfrm>
          <a:prstGeom prst="rect">
            <a:avLst/>
          </a:prstGeom>
        </p:spPr>
        <p:txBody>
          <a:bodyPr wrap="square">
            <a:spAutoFit/>
          </a:bodyPr>
          <a:lstStyle/>
          <a:p>
            <a:r>
              <a:rPr lang="en-US" sz="4400" b="1" dirty="0" smtClean="0"/>
              <a:t>Reproduction by Spores</a:t>
            </a:r>
          </a:p>
          <a:p>
            <a:endParaRPr lang="en-US" sz="4400" b="1" dirty="0" smtClean="0"/>
          </a:p>
        </p:txBody>
      </p:sp>
      <p:pic>
        <p:nvPicPr>
          <p:cNvPr id="1026" name="Picture 2" descr="C:\Botany\Botany presentations\Biodiversity\Pteridophytes\sori.PNG"/>
          <p:cNvPicPr>
            <a:picLocks noChangeAspect="1" noChangeArrowheads="1"/>
          </p:cNvPicPr>
          <p:nvPr/>
        </p:nvPicPr>
        <p:blipFill>
          <a:blip r:embed="rId2"/>
          <a:srcRect l="6840" t="14486" r="6817" b="3271"/>
          <a:stretch>
            <a:fillRect/>
          </a:stretch>
        </p:blipFill>
        <p:spPr bwMode="auto">
          <a:xfrm>
            <a:off x="0" y="914400"/>
            <a:ext cx="8423564" cy="48768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446550"/>
          </a:xfrm>
          <a:prstGeom prst="rect">
            <a:avLst/>
          </a:prstGeom>
        </p:spPr>
        <p:txBody>
          <a:bodyPr wrap="square">
            <a:spAutoFit/>
          </a:bodyPr>
          <a:lstStyle/>
          <a:p>
            <a:r>
              <a:rPr lang="en-US" sz="4400" b="1" dirty="0" smtClean="0"/>
              <a:t>Reproduction by Spores</a:t>
            </a:r>
          </a:p>
          <a:p>
            <a:endParaRPr lang="en-US" sz="4400" b="1" dirty="0" smtClean="0"/>
          </a:p>
        </p:txBody>
      </p:sp>
      <p:pic>
        <p:nvPicPr>
          <p:cNvPr id="2050" name="Picture 2" descr="C:\Users\HP\Downloads\WhatsApp Image 2021-05-12 at 8.56.51 AM.jpeg"/>
          <p:cNvPicPr>
            <a:picLocks noChangeAspect="1" noChangeArrowheads="1"/>
          </p:cNvPicPr>
          <p:nvPr/>
        </p:nvPicPr>
        <p:blipFill>
          <a:blip r:embed="rId2">
            <a:lum bright="10000"/>
          </a:blip>
          <a:srcRect l="4634" t="21875" r="6667" b="8750"/>
          <a:stretch>
            <a:fillRect/>
          </a:stretch>
        </p:blipFill>
        <p:spPr bwMode="auto">
          <a:xfrm>
            <a:off x="1524000" y="762000"/>
            <a:ext cx="6477000" cy="589053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3999" cy="2185214"/>
          </a:xfrm>
          <a:prstGeom prst="rect">
            <a:avLst/>
          </a:prstGeom>
        </p:spPr>
        <p:txBody>
          <a:bodyPr wrap="square">
            <a:spAutoFit/>
          </a:bodyPr>
          <a:lstStyle/>
          <a:p>
            <a:r>
              <a:rPr lang="en-US" sz="3200" b="1" dirty="0" smtClean="0"/>
              <a:t>Structure of the </a:t>
            </a:r>
            <a:r>
              <a:rPr lang="en-US" sz="3200" b="1" dirty="0" smtClean="0"/>
              <a:t>Sporangium</a:t>
            </a:r>
          </a:p>
          <a:p>
            <a:r>
              <a:rPr lang="en-US" sz="3200" dirty="0" smtClean="0"/>
              <a:t> </a:t>
            </a:r>
            <a:r>
              <a:rPr lang="en-US" sz="3600" dirty="0" smtClean="0">
                <a:solidFill>
                  <a:srgbClr val="FF0000"/>
                </a:solidFill>
              </a:rPr>
              <a:t>It consists of a stalk and upper swollen portion called capsule</a:t>
            </a:r>
            <a:r>
              <a:rPr lang="en-US" sz="3600" dirty="0" smtClean="0">
                <a:solidFill>
                  <a:srgbClr val="FF0000"/>
                </a:solidFill>
              </a:rPr>
              <a:t>.</a:t>
            </a:r>
            <a:endParaRPr lang="en-US" sz="3200" dirty="0" smtClean="0">
              <a:solidFill>
                <a:srgbClr val="FF0000"/>
              </a:solidFill>
            </a:endParaRPr>
          </a:p>
          <a:p>
            <a:r>
              <a:rPr lang="en-US" sz="3200" dirty="0" smtClean="0">
                <a:solidFill>
                  <a:srgbClr val="FF0000"/>
                </a:solidFill>
              </a:rPr>
              <a:t>.</a:t>
            </a:r>
            <a:endParaRPr lang="en-US" sz="3200" dirty="0">
              <a:solidFill>
                <a:srgbClr val="FF0000"/>
              </a:solidFill>
            </a:endParaRPr>
          </a:p>
        </p:txBody>
      </p:sp>
      <p:pic>
        <p:nvPicPr>
          <p:cNvPr id="2" name="Picture 2" descr="C:\Users\HP\Downloads\WhatsApp Image 2021-05-12 at 8.56.51 AM (1).jpeg"/>
          <p:cNvPicPr>
            <a:picLocks noChangeAspect="1" noChangeArrowheads="1"/>
          </p:cNvPicPr>
          <p:nvPr/>
        </p:nvPicPr>
        <p:blipFill>
          <a:blip r:embed="rId2"/>
          <a:srcRect l="19166" t="11250" r="8333" b="41250"/>
          <a:stretch>
            <a:fillRect/>
          </a:stretch>
        </p:blipFill>
        <p:spPr bwMode="auto">
          <a:xfrm>
            <a:off x="3910262" y="1828800"/>
            <a:ext cx="5233738" cy="5029200"/>
          </a:xfrm>
          <a:prstGeom prst="rect">
            <a:avLst/>
          </a:prstGeom>
          <a:noFill/>
        </p:spPr>
      </p:pic>
      <p:sp>
        <p:nvSpPr>
          <p:cNvPr id="8" name="Rectangle 7"/>
          <p:cNvSpPr/>
          <p:nvPr/>
        </p:nvSpPr>
        <p:spPr>
          <a:xfrm>
            <a:off x="0" y="1752600"/>
            <a:ext cx="3886200" cy="5078313"/>
          </a:xfrm>
          <a:prstGeom prst="rect">
            <a:avLst/>
          </a:prstGeom>
        </p:spPr>
        <p:txBody>
          <a:bodyPr wrap="square">
            <a:spAutoFit/>
          </a:bodyPr>
          <a:lstStyle/>
          <a:p>
            <a:r>
              <a:rPr lang="en-US" sz="3600" dirty="0" smtClean="0">
                <a:solidFill>
                  <a:srgbClr val="FF0000"/>
                </a:solidFill>
              </a:rPr>
              <a:t>Stalk is made up of three rows of cells. </a:t>
            </a:r>
          </a:p>
          <a:p>
            <a:r>
              <a:rPr lang="en-US" sz="3600" dirty="0" smtClean="0">
                <a:solidFill>
                  <a:srgbClr val="FF0000"/>
                </a:solidFill>
              </a:rPr>
              <a:t>Capsule is covered with single layered wall. </a:t>
            </a:r>
          </a:p>
          <a:p>
            <a:r>
              <a:rPr lang="en-US" sz="3600" dirty="0" smtClean="0">
                <a:solidFill>
                  <a:srgbClr val="FF0000"/>
                </a:solidFill>
              </a:rPr>
              <a:t>Wall consists of two portions Annulus and </a:t>
            </a:r>
            <a:r>
              <a:rPr lang="en-US" sz="3600" dirty="0" err="1" smtClean="0">
                <a:solidFill>
                  <a:srgbClr val="FF0000"/>
                </a:solidFill>
              </a:rPr>
              <a:t>Stomium</a:t>
            </a:r>
            <a:endParaRPr lang="en-US" sz="3600"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3999" cy="6186309"/>
          </a:xfrm>
          <a:prstGeom prst="rect">
            <a:avLst/>
          </a:prstGeom>
        </p:spPr>
        <p:txBody>
          <a:bodyPr wrap="square">
            <a:spAutoFit/>
          </a:bodyPr>
          <a:lstStyle/>
          <a:p>
            <a:r>
              <a:rPr lang="en-US" sz="3600" b="1" dirty="0" smtClean="0">
                <a:solidFill>
                  <a:srgbClr val="002060"/>
                </a:solidFill>
              </a:rPr>
              <a:t>Structure of the </a:t>
            </a:r>
            <a:r>
              <a:rPr lang="en-US" sz="3600" b="1" dirty="0" smtClean="0">
                <a:solidFill>
                  <a:srgbClr val="002060"/>
                </a:solidFill>
              </a:rPr>
              <a:t>Sporangium</a:t>
            </a:r>
          </a:p>
          <a:p>
            <a:pPr algn="just"/>
            <a:r>
              <a:rPr lang="en-US" sz="4000" dirty="0" smtClean="0">
                <a:solidFill>
                  <a:srgbClr val="C00000"/>
                </a:solidFill>
              </a:rPr>
              <a:t>Annulus </a:t>
            </a:r>
            <a:r>
              <a:rPr lang="en-US" sz="4000" dirty="0" smtClean="0">
                <a:solidFill>
                  <a:srgbClr val="C00000"/>
                </a:solidFill>
              </a:rPr>
              <a:t>portion contains cells with thick radial and inner tangential cell walls. </a:t>
            </a:r>
            <a:r>
              <a:rPr lang="en-US" sz="4000" dirty="0" err="1" smtClean="0">
                <a:solidFill>
                  <a:srgbClr val="C00000"/>
                </a:solidFill>
              </a:rPr>
              <a:t>Stomium</a:t>
            </a:r>
            <a:r>
              <a:rPr lang="en-US" sz="4000" dirty="0" smtClean="0">
                <a:solidFill>
                  <a:srgbClr val="C00000"/>
                </a:solidFill>
              </a:rPr>
              <a:t> consists of cell with thin cell walls. This is the site for bursting of sporangia. Inside sporangia, spores are produce by meiosis of spore mother cells. Many spores are produce inside sporangia. Spore wall contains two layers </a:t>
            </a:r>
            <a:r>
              <a:rPr lang="en-US" sz="4000" dirty="0" err="1" smtClean="0">
                <a:solidFill>
                  <a:srgbClr val="C00000"/>
                </a:solidFill>
              </a:rPr>
              <a:t>exine</a:t>
            </a:r>
            <a:r>
              <a:rPr lang="en-US" sz="4000" dirty="0" smtClean="0">
                <a:solidFill>
                  <a:srgbClr val="C00000"/>
                </a:solidFill>
              </a:rPr>
              <a:t> and </a:t>
            </a:r>
            <a:r>
              <a:rPr lang="en-US" sz="4000" dirty="0" err="1" smtClean="0">
                <a:solidFill>
                  <a:srgbClr val="C00000"/>
                </a:solidFill>
              </a:rPr>
              <a:t>intine</a:t>
            </a:r>
            <a:r>
              <a:rPr lang="en-US" sz="4000" dirty="0" smtClean="0">
                <a:solidFill>
                  <a:srgbClr val="C00000"/>
                </a:solidFill>
              </a:rPr>
              <a:t>.</a:t>
            </a:r>
            <a:endParaRPr lang="en-US" sz="3200" dirty="0" smtClean="0">
              <a:solidFill>
                <a:srgbClr val="C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3999" cy="6063198"/>
          </a:xfrm>
          <a:prstGeom prst="rect">
            <a:avLst/>
          </a:prstGeom>
        </p:spPr>
        <p:txBody>
          <a:bodyPr wrap="square">
            <a:spAutoFit/>
          </a:bodyPr>
          <a:lstStyle/>
          <a:p>
            <a:r>
              <a:rPr lang="en-US" sz="3600" b="1" dirty="0" smtClean="0">
                <a:solidFill>
                  <a:srgbClr val="002060"/>
                </a:solidFill>
              </a:rPr>
              <a:t>Dehiscence of the sporangium</a:t>
            </a:r>
          </a:p>
          <a:p>
            <a:pPr algn="just"/>
            <a:r>
              <a:rPr lang="en-US" sz="3200" dirty="0" smtClean="0">
                <a:solidFill>
                  <a:srgbClr val="C00000"/>
                </a:solidFill>
              </a:rPr>
              <a:t>When spores get mature, the wall of sporangia burst. Sporangium becomes dry, so the cells of annulus region contracts which exerts pressure on </a:t>
            </a:r>
            <a:r>
              <a:rPr lang="en-US" sz="3200" dirty="0" err="1" smtClean="0">
                <a:solidFill>
                  <a:srgbClr val="C00000"/>
                </a:solidFill>
              </a:rPr>
              <a:t>stomium</a:t>
            </a:r>
            <a:r>
              <a:rPr lang="en-US" sz="3200" dirty="0" smtClean="0">
                <a:solidFill>
                  <a:srgbClr val="C00000"/>
                </a:solidFill>
              </a:rPr>
              <a:t> cells. </a:t>
            </a:r>
            <a:r>
              <a:rPr lang="en-US" sz="3200" dirty="0" err="1" smtClean="0">
                <a:solidFill>
                  <a:srgbClr val="C00000"/>
                </a:solidFill>
              </a:rPr>
              <a:t>Stomium</a:t>
            </a:r>
            <a:r>
              <a:rPr lang="en-US" sz="3200" dirty="0" smtClean="0">
                <a:solidFill>
                  <a:srgbClr val="C00000"/>
                </a:solidFill>
              </a:rPr>
              <a:t> is weak region of wall of sporangia, so sporangia get burst from this region. Bursting of sporangia caused the dispersal of spores. After falling on suitable place, spore germinates. During germination, </a:t>
            </a:r>
            <a:r>
              <a:rPr lang="en-US" sz="3200" dirty="0" err="1" smtClean="0">
                <a:solidFill>
                  <a:srgbClr val="C00000"/>
                </a:solidFill>
              </a:rPr>
              <a:t>exine</a:t>
            </a:r>
            <a:r>
              <a:rPr lang="en-US" sz="3200" dirty="0" smtClean="0">
                <a:solidFill>
                  <a:srgbClr val="C00000"/>
                </a:solidFill>
              </a:rPr>
              <a:t> of spore bursts and </a:t>
            </a:r>
            <a:r>
              <a:rPr lang="en-US" sz="3200" dirty="0" err="1" smtClean="0">
                <a:solidFill>
                  <a:srgbClr val="C00000"/>
                </a:solidFill>
              </a:rPr>
              <a:t>intine</a:t>
            </a:r>
            <a:r>
              <a:rPr lang="en-US" sz="3200" dirty="0" smtClean="0">
                <a:solidFill>
                  <a:srgbClr val="C00000"/>
                </a:solidFill>
              </a:rPr>
              <a:t> elongate into a tube like structure. The apical portion of tube gives rise to new generation of </a:t>
            </a:r>
            <a:r>
              <a:rPr lang="en-US" sz="3200" dirty="0" err="1" smtClean="0">
                <a:solidFill>
                  <a:srgbClr val="C00000"/>
                </a:solidFill>
              </a:rPr>
              <a:t>Adiantum</a:t>
            </a:r>
            <a:r>
              <a:rPr lang="en-US" sz="3200" dirty="0" smtClean="0">
                <a:solidFill>
                  <a:srgbClr val="C00000"/>
                </a:solidFill>
              </a:rPr>
              <a:t> the gametophyte generation.</a:t>
            </a:r>
            <a:endParaRPr lang="en-US" sz="3200" b="1" dirty="0" smtClean="0">
              <a:solidFill>
                <a:srgbClr val="C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3999" cy="1754326"/>
          </a:xfrm>
          <a:prstGeom prst="rect">
            <a:avLst/>
          </a:prstGeom>
        </p:spPr>
        <p:txBody>
          <a:bodyPr wrap="square">
            <a:spAutoFit/>
          </a:bodyPr>
          <a:lstStyle/>
          <a:p>
            <a:r>
              <a:rPr lang="en-US" sz="3600" b="1" dirty="0" smtClean="0">
                <a:solidFill>
                  <a:srgbClr val="002060"/>
                </a:solidFill>
              </a:rPr>
              <a:t>Dehiscence of the sporangium</a:t>
            </a:r>
          </a:p>
          <a:p>
            <a:endParaRPr lang="en-US" sz="3600" b="1" dirty="0" smtClean="0">
              <a:solidFill>
                <a:srgbClr val="002060"/>
              </a:solidFill>
            </a:endParaRPr>
          </a:p>
          <a:p>
            <a:endParaRPr lang="en-US" sz="3600" b="1" dirty="0" smtClean="0">
              <a:solidFill>
                <a:srgbClr val="002060"/>
              </a:solidFill>
            </a:endParaRPr>
          </a:p>
        </p:txBody>
      </p:sp>
      <p:pic>
        <p:nvPicPr>
          <p:cNvPr id="4098" name="Picture 2" descr="C:\Users\HP\Downloads\WhatsApp Image 2021-05-12 at 8.56.52 AM.jpeg"/>
          <p:cNvPicPr>
            <a:picLocks noChangeAspect="1" noChangeArrowheads="1"/>
          </p:cNvPicPr>
          <p:nvPr/>
        </p:nvPicPr>
        <p:blipFill>
          <a:blip r:embed="rId2"/>
          <a:srcRect l="6667" t="4375" r="3733" b="24675"/>
          <a:stretch>
            <a:fillRect/>
          </a:stretch>
        </p:blipFill>
        <p:spPr bwMode="auto">
          <a:xfrm>
            <a:off x="3352800" y="756387"/>
            <a:ext cx="5562600" cy="587301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990277" cy="584775"/>
          </a:xfrm>
          <a:prstGeom prst="rect">
            <a:avLst/>
          </a:prstGeom>
        </p:spPr>
        <p:txBody>
          <a:bodyPr wrap="none">
            <a:spAutoFit/>
          </a:bodyPr>
          <a:lstStyle/>
          <a:p>
            <a:pPr fontAlgn="base"/>
            <a:r>
              <a:rPr lang="en-US" sz="3200" b="1" dirty="0" smtClean="0"/>
              <a:t>Gametophyte </a:t>
            </a:r>
            <a:r>
              <a:rPr lang="en-US" sz="3200" b="1" dirty="0" smtClean="0"/>
              <a:t>of </a:t>
            </a:r>
            <a:r>
              <a:rPr lang="en-US" sz="3200" b="1" dirty="0" err="1" smtClean="0"/>
              <a:t>Adiantum</a:t>
            </a:r>
            <a:r>
              <a:rPr lang="en-US" sz="3200" b="1" dirty="0" smtClean="0"/>
              <a:t>:</a:t>
            </a:r>
            <a:endParaRPr lang="en-US" sz="3200" b="1" dirty="0"/>
          </a:p>
        </p:txBody>
      </p:sp>
      <p:sp>
        <p:nvSpPr>
          <p:cNvPr id="6" name="Rectangle 5"/>
          <p:cNvSpPr/>
          <p:nvPr/>
        </p:nvSpPr>
        <p:spPr>
          <a:xfrm>
            <a:off x="0" y="685800"/>
            <a:ext cx="9144000" cy="5185522"/>
          </a:xfrm>
          <a:prstGeom prst="rect">
            <a:avLst/>
          </a:prstGeom>
        </p:spPr>
        <p:txBody>
          <a:bodyPr wrap="square">
            <a:spAutoFit/>
          </a:bodyPr>
          <a:lstStyle/>
          <a:p>
            <a:pPr algn="just">
              <a:lnSpc>
                <a:spcPct val="150000"/>
              </a:lnSpc>
            </a:pPr>
            <a:r>
              <a:rPr lang="en-US" sz="2800" dirty="0" smtClean="0"/>
              <a:t>Gametophyte </a:t>
            </a:r>
            <a:r>
              <a:rPr lang="en-US" sz="2800" dirty="0" smtClean="0"/>
              <a:t>of </a:t>
            </a:r>
            <a:r>
              <a:rPr lang="en-US" sz="2800" dirty="0" err="1" smtClean="0"/>
              <a:t>Adiantum</a:t>
            </a:r>
            <a:r>
              <a:rPr lang="en-US" sz="2800" dirty="0" smtClean="0"/>
              <a:t> has heart like shape. It has a notch, where growing point reside. Gametophyte of </a:t>
            </a:r>
            <a:r>
              <a:rPr lang="en-US" sz="2800" dirty="0" err="1" smtClean="0"/>
              <a:t>Adiantum</a:t>
            </a:r>
            <a:r>
              <a:rPr lang="en-US" sz="2800" dirty="0" smtClean="0"/>
              <a:t> is many cells thick from center and only one cell thick at margins. Rhizoids are produce from underside of Gametophyte for anchorage and absorption of water and nutrients. Gametophyte contains chloroplast, so carried out photosynthesis. Gametophyte is independent. Two kinds of organs antheridia and archegonia are produce on </a:t>
            </a:r>
            <a:r>
              <a:rPr lang="en-US" sz="2800" dirty="0" err="1" smtClean="0"/>
              <a:t>gametophyt</a:t>
            </a:r>
            <a:endParaRPr lang="en-US" sz="2800" dirty="0">
              <a:solidFill>
                <a:srgbClr val="C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4600" y="0"/>
            <a:ext cx="4399987" cy="523220"/>
          </a:xfrm>
          <a:prstGeom prst="rect">
            <a:avLst/>
          </a:prstGeom>
        </p:spPr>
        <p:txBody>
          <a:bodyPr wrap="none">
            <a:spAutoFit/>
          </a:bodyPr>
          <a:lstStyle/>
          <a:p>
            <a:pPr algn="ctr" fontAlgn="base"/>
            <a:r>
              <a:rPr lang="en-US" sz="2800" b="1" dirty="0" smtClean="0"/>
              <a:t>Gametophyte </a:t>
            </a:r>
            <a:r>
              <a:rPr lang="en-US" sz="2800" b="1" dirty="0" smtClean="0"/>
              <a:t>of </a:t>
            </a:r>
            <a:r>
              <a:rPr lang="en-US" sz="2800" b="1" dirty="0" err="1" smtClean="0"/>
              <a:t>Adiantum</a:t>
            </a:r>
            <a:r>
              <a:rPr lang="en-US" sz="2800" b="1" dirty="0" smtClean="0"/>
              <a:t>:</a:t>
            </a:r>
            <a:endParaRPr lang="en-US" sz="2400" b="1" dirty="0"/>
          </a:p>
        </p:txBody>
      </p:sp>
      <p:pic>
        <p:nvPicPr>
          <p:cNvPr id="5122" name="Picture 2" descr="C:\Users\HP\Downloads\WhatsApp Image 2021-05-12 at 8.56.51 AM (2).jpeg"/>
          <p:cNvPicPr>
            <a:picLocks noChangeAspect="1" noChangeArrowheads="1"/>
          </p:cNvPicPr>
          <p:nvPr/>
        </p:nvPicPr>
        <p:blipFill>
          <a:blip r:embed="rId2"/>
          <a:srcRect l="6667" t="13750" b="16250"/>
          <a:stretch>
            <a:fillRect/>
          </a:stretch>
        </p:blipFill>
        <p:spPr bwMode="auto">
          <a:xfrm>
            <a:off x="1676400" y="609600"/>
            <a:ext cx="6248400" cy="6248400"/>
          </a:xfrm>
          <a:prstGeom prst="rect">
            <a:avLst/>
          </a:prstGeom>
          <a:noFill/>
          <a:ln>
            <a:solidFill>
              <a:schemeClr val="tx1"/>
            </a:solid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4600" y="0"/>
            <a:ext cx="3786036" cy="523220"/>
          </a:xfrm>
          <a:prstGeom prst="rect">
            <a:avLst/>
          </a:prstGeom>
        </p:spPr>
        <p:txBody>
          <a:bodyPr wrap="none">
            <a:spAutoFit/>
          </a:bodyPr>
          <a:lstStyle/>
          <a:p>
            <a:pPr algn="ctr" fontAlgn="base"/>
            <a:r>
              <a:rPr lang="en-US" sz="2800" b="1" dirty="0" smtClean="0"/>
              <a:t>Life cycle </a:t>
            </a:r>
            <a:r>
              <a:rPr lang="en-US" sz="2800" b="1" dirty="0" smtClean="0"/>
              <a:t>of </a:t>
            </a:r>
            <a:r>
              <a:rPr lang="en-US" sz="2800" b="1" dirty="0" err="1" smtClean="0"/>
              <a:t>Adiantum</a:t>
            </a:r>
            <a:r>
              <a:rPr lang="en-US" sz="2800" b="1" dirty="0" smtClean="0"/>
              <a:t>:</a:t>
            </a:r>
            <a:endParaRPr lang="en-US" sz="2400" b="1" dirty="0"/>
          </a:p>
        </p:txBody>
      </p:sp>
      <p:pic>
        <p:nvPicPr>
          <p:cNvPr id="6146" name="Picture 2" descr="C:\Users\HP\Downloads\WhatsApp Image 2021-05-12 at 8.56.50 AM.jpeg"/>
          <p:cNvPicPr>
            <a:picLocks noChangeAspect="1" noChangeArrowheads="1"/>
          </p:cNvPicPr>
          <p:nvPr/>
        </p:nvPicPr>
        <p:blipFill>
          <a:blip r:embed="rId2"/>
          <a:srcRect l="12500" t="6250" r="18399" b="5716"/>
          <a:stretch>
            <a:fillRect/>
          </a:stretch>
        </p:blipFill>
        <p:spPr bwMode="auto">
          <a:xfrm>
            <a:off x="1524000" y="533400"/>
            <a:ext cx="6654140" cy="6248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Thank you' powerpoint templates ppt slides images graphics and themes"/>
          <p:cNvPicPr>
            <a:picLocks noChangeAspect="1" noChangeArrowheads="1"/>
          </p:cNvPicPr>
          <p:nvPr/>
        </p:nvPicPr>
        <p:blipFill>
          <a:blip r:embed="rId2"/>
          <a:srcRect/>
          <a:stretch>
            <a:fillRect/>
          </a:stretch>
        </p:blipFill>
        <p:spPr bwMode="auto">
          <a:xfrm>
            <a:off x="76200" y="57150"/>
            <a:ext cx="8991600" cy="674370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257</TotalTime>
  <Words>409</Words>
  <Application>Microsoft Office PowerPoint</Application>
  <PresentationFormat>On-screen Show (4:3)</PresentationFormat>
  <Paragraphs>27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Molecular Control or Regulation of Cell Cycle</dc:title>
  <dc:creator>HP</dc:creator>
  <cp:lastModifiedBy>HP</cp:lastModifiedBy>
  <cp:revision>44</cp:revision>
  <dcterms:created xsi:type="dcterms:W3CDTF">2006-08-16T00:00:00Z</dcterms:created>
  <dcterms:modified xsi:type="dcterms:W3CDTF">2021-05-12T04:07:38Z</dcterms:modified>
</cp:coreProperties>
</file>